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5143500" cx="9144000"/>
  <p:notesSz cx="6858000" cy="9144000"/>
  <p:embeddedFontLst>
    <p:embeddedFont>
      <p:font typeface="Montserrat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  <p:embeddedFont>
      <p:font typeface="Open Sans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6" Type="http://schemas.openxmlformats.org/officeDocument/2006/relationships/font" Target="fonts/OpenSans-boldItalic.fntdata"/><Relationship Id="rId105" Type="http://schemas.openxmlformats.org/officeDocument/2006/relationships/font" Target="fonts/OpenSans-italic.fntdata"/><Relationship Id="rId104" Type="http://schemas.openxmlformats.org/officeDocument/2006/relationships/font" Target="fonts/OpenSans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OpenSans-regular.fntdata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Montserrat-regular.fntdata"/><Relationship Id="rId94" Type="http://schemas.openxmlformats.org/officeDocument/2006/relationships/slide" Target="slides/slide88.xml"/><Relationship Id="rId97" Type="http://schemas.openxmlformats.org/officeDocument/2006/relationships/font" Target="fonts/Montserrat-italic.fntdata"/><Relationship Id="rId96" Type="http://schemas.openxmlformats.org/officeDocument/2006/relationships/font" Target="fonts/Montserrat-bold.fntdata"/><Relationship Id="rId11" Type="http://schemas.openxmlformats.org/officeDocument/2006/relationships/slide" Target="slides/slide5.xml"/><Relationship Id="rId99" Type="http://schemas.openxmlformats.org/officeDocument/2006/relationships/font" Target="fonts/Lato-regular.fntdata"/><Relationship Id="rId10" Type="http://schemas.openxmlformats.org/officeDocument/2006/relationships/slide" Target="slides/slide4.xml"/><Relationship Id="rId98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c69b9a44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c69b9a44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195fcf9a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195fcf9a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195fcf9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195fcf9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d749d00c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d749d00c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d749d00c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d749d00c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d749d00c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d749d00c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d749d00c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d749d00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d749d00c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d749d00c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d749d00c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d749d00c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d749d00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d749d00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d749d00c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d749d00c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c69b9a44f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c69b9a44f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d749d00c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d749d00c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d749d00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d749d00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d749d00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d749d00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ddd16a64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ddd16a64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ddd16a6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ddd16a6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d749d00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d749d00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d749d00c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d749d00c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d749d00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d749d00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d749d00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dd749d00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195fcf9a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195fcf9a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c69b9a44f_1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c69b9a44f_1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d749d00c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d749d00c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195fcf9a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195fcf9a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195fcf9a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7195fcf9a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7195fcf9a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7195fcf9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195fcf9a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7195fcf9a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d749d00c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d749d00c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dddd16a6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dddd16a6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195fcf9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195fcf9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195fcf9a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195fcf9a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195fcf9a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195fcf9a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c69b9a44f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c69b9a44f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195fcf9a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195fcf9a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195fcf9a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195fcf9a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195fcf9a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195fcf9a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ddd16a6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ddd16a6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ddd16a64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ddd16a6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ddd16a6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ddd16a6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ddd16a6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dddd16a6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ddd16a64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ddd16a64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ddd16a6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dddd16a6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ddd16a64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ddd16a64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c69b9a44f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c69b9a44f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ddd16a64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ddd16a6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ddd16a64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ddd16a64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ddd16a64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ddd16a6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dddd16a64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dddd16a64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ddd16a64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dddd16a64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ddd16a64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ddd16a64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ddd16a64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ddd16a6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ddd16a64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ddd16a64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d749d00c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dd749d00c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d749d00c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dd749d00c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d749d0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d749d0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d749d00c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dd749d00c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d749d00c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d749d00c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dd749d00c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dd749d00c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dd749d00c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dd749d00c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dd749d00c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dd749d00c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dd749d00c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dd749d00c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dd749d00c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dd749d00c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dd749d00c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dd749d00c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dd749d00c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dd749d00c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dd749d00c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dd749d00c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d749d00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d749d00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dd749d00c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dd749d00c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dd749d00c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dd749d00c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dd749d00c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dd749d00c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dd749d00c4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dd749d00c4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dd749d00c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dd749d00c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dd749d00c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dd749d00c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dd749d00c4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dd749d00c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dd749d00c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dd749d00c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dd749d00c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dd749d00c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dd749d00c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dd749d00c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ddd16a64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ddd16a64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dd749d00c4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dd749d00c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d749d00c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d749d00c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7195fcf9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7195fcf9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7195fcf9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7195fcf9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7195fcf9a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7195fcf9a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195fcf9a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7195fcf9a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dd749d00c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dd749d00c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195fcf9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7195fcf9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7195fcf9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7195fcf9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195fcf9a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195fcf9a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b="1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o3_mQzPTvr4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MmPRFfV0GALM4jJYDna8NUaOfRrMpIeK/view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s://drive.google.com/file/d/1MmPRFfV0GALM4jJYDna8NUaOfRrMpIeK/view?usp=sharing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390275" y="568850"/>
            <a:ext cx="6753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800"/>
              <a:t>POWER BUSINESS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800"/>
              <a:t>INTELLIGENCE</a:t>
            </a:r>
            <a:endParaRPr sz="3800"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390275" y="3887300"/>
            <a:ext cx="6331500" cy="59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latin typeface="Open Sans"/>
                <a:ea typeface="Open Sans"/>
                <a:cs typeface="Open Sans"/>
                <a:sym typeface="Open Sans"/>
              </a:rPr>
              <a:t>Tran Anh Tuan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3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 - Strategic Alignment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8427402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3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 - Strategic Alignment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8839204" cy="375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10" y="181000"/>
            <a:ext cx="6375317" cy="478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75" y="646650"/>
            <a:ext cx="7085675" cy="44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3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" y="746725"/>
            <a:ext cx="5700566" cy="42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366" y="949600"/>
            <a:ext cx="2675633" cy="20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3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74672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4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8839198" cy="416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4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525" y="674275"/>
            <a:ext cx="5940261" cy="42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1"/>
          <p:cNvSpPr txBox="1"/>
          <p:nvPr/>
        </p:nvSpPr>
        <p:spPr>
          <a:xfrm>
            <a:off x="6906775" y="1481675"/>
            <a:ext cx="16428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 u="sng">
                <a:solidFill>
                  <a:schemeClr val="hlink"/>
                </a:solidFill>
                <a:hlinkClick r:id="rId4"/>
              </a:rPr>
              <a:t>Link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4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 </a:t>
            </a:r>
            <a:r>
              <a:rPr lang="vi" sz="1600"/>
              <a:t>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4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00" y="660475"/>
            <a:ext cx="7824224" cy="4401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ột miếng băng keo dán ghi chú vào trang trình bày" id="124" name="Google Shape;124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     POWER BI</a:t>
            </a:r>
            <a:endParaRPr b="1" sz="25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6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vi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Who?</a:t>
            </a:r>
            <a:br>
              <a:rPr lang="vi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Hearing Research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vi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What?</a:t>
            </a:r>
            <a:br>
              <a:rPr lang="vi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Data Employee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vi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Power PI</a:t>
            </a:r>
            <a:br>
              <a:rPr lang="vi" sz="1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vi" sz="1100">
                <a:latin typeface="Montserrat"/>
                <a:ea typeface="Montserrat"/>
                <a:cs typeface="Montserrat"/>
                <a:sym typeface="Montserrat"/>
              </a:rPr>
              <a:t> Relationship - Video Demo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4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4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5" y="674850"/>
            <a:ext cx="7881252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4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4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600" y="677575"/>
            <a:ext cx="5675342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4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4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Operational Efficiency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5" y="742900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" name="Google Shape;273;p4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Operational Efficiency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4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Operational Efficiency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4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5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5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00" y="67462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5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5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00" name="Google Shape;3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50" y="743050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5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5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600">
                <a:solidFill>
                  <a:schemeClr val="dk1"/>
                </a:solidFill>
              </a:rPr>
              <a:t>DashBoard - </a:t>
            </a:r>
            <a:r>
              <a:rPr lang="vi" sz="1600">
                <a:solidFill>
                  <a:srgbClr val="FF0000"/>
                </a:solidFill>
              </a:rPr>
              <a:t>Department Head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/>
              <a:t>POWER BI - </a:t>
            </a:r>
            <a:r>
              <a:rPr lang="vi" sz="1600">
                <a:solidFill>
                  <a:srgbClr val="FF0000"/>
                </a:solidFill>
              </a:rPr>
              <a:t>What?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75" y="633600"/>
            <a:ext cx="7102299" cy="4365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5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5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 - Team Performance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17" name="Google Shape;3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00" y="676550"/>
            <a:ext cx="7682202" cy="43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5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5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 - Team Performance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24" name="Google Shape;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750" y="6316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9" name="Google Shape;329;p5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5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 - Team Performance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25" y="8680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5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5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 - Team Performance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800" y="729350"/>
            <a:ext cx="6232620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" name="Google Shape;343;p5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5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 - Team Performance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00" y="676550"/>
            <a:ext cx="7682202" cy="432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0" name="Google Shape;350;p5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5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 Element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8" y="563275"/>
            <a:ext cx="8215524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6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6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8" y="563275"/>
            <a:ext cx="8215524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6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6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100" y="6609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6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6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00" y="797750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6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6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75" y="633600"/>
            <a:ext cx="6232620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POWER BI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Relationship</a:t>
            </a:r>
            <a:r>
              <a:rPr lang="vi" sz="1600">
                <a:solidFill>
                  <a:srgbClr val="FF0000"/>
                </a:solidFill>
              </a:rPr>
              <a:t>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775" y="651000"/>
            <a:ext cx="6193000" cy="4388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6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6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87" name="Google Shape;3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025" y="619925"/>
            <a:ext cx="8228498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6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394" name="Google Shape;3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743025"/>
            <a:ext cx="7554852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Google Shape;399;p6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6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01" name="Google Shape;4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p6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6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175" y="633725"/>
            <a:ext cx="5700566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6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6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Stakeholder 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19" name="Google Shape;4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25" y="434038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7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7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26" name="Google Shape;4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75" y="67472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7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7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33" name="Google Shape;4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25" y="65422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8" name="Google Shape;438;p7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7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40" name="Google Shape;4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700566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7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7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47" name="Google Shape;44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00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POWER BI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Video Demo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47" name="Google Shape;147;p29" title="Power B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225" y="648250"/>
            <a:ext cx="7169702" cy="4032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9"/>
          <p:cNvSpPr txBox="1"/>
          <p:nvPr/>
        </p:nvSpPr>
        <p:spPr>
          <a:xfrm>
            <a:off x="151225" y="4681200"/>
            <a:ext cx="21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 u="sng">
                <a:solidFill>
                  <a:schemeClr val="hlink"/>
                </a:solidFill>
                <a:hlinkClick r:id="rId5"/>
              </a:rPr>
              <a:t>Link Video</a:t>
            </a:r>
            <a:endParaRPr b="1"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p7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7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" y="777100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7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7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61" name="Google Shape;4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7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7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Risk</a:t>
            </a:r>
            <a:endParaRPr b="1" sz="1600">
              <a:solidFill>
                <a:srgbClr val="FF0000"/>
              </a:solidFill>
            </a:endParaRPr>
          </a:p>
        </p:txBody>
      </p:sp>
      <p:pic>
        <p:nvPicPr>
          <p:cNvPr id="468" name="Google Shape;46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Google Shape;473;p7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7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Skill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5323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0" name="Google Shape;480;p7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7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Skill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82" name="Google Shape;4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50" y="868075"/>
            <a:ext cx="5700566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7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7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Skill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89" name="Google Shape;4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75" y="72592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4" name="Google Shape;494;p8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8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Skill Development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0" name="Google Shape;500;p8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8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Stakeholder 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" name="Google Shape;506;p8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8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08" name="Google Shape;5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675" y="8680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8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8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15" name="Google Shape;51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909887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" name="Google Shape;153;p3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</a:t>
            </a:r>
            <a:r>
              <a:rPr lang="vi" sz="1600"/>
              <a:t> </a:t>
            </a:r>
            <a:r>
              <a:rPr lang="vi" sz="1600">
                <a:solidFill>
                  <a:srgbClr val="FF0000"/>
                </a:solidFill>
              </a:rPr>
              <a:t>Director - Strategic Alignment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94275"/>
            <a:ext cx="8839204" cy="375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p8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8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22" name="Google Shape;5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881252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7" name="Google Shape;527;p8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8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29" name="Google Shape;52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845944" cy="427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8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8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36" name="Google Shape;5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1" name="Google Shape;541;p8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8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43" name="Google Shape;54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700566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8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8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50" name="Google Shape;55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6745815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8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8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57" name="Google Shape;5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258127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2" name="Google Shape;562;p9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90"/>
          <p:cNvSpPr txBox="1"/>
          <p:nvPr/>
        </p:nvSpPr>
        <p:spPr>
          <a:xfrm>
            <a:off x="373975" y="132175"/>
            <a:ext cx="415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64" name="Google Shape;56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9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9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71" name="Google Shape;5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7518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9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9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78" name="Google Shape;57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00" y="757075"/>
            <a:ext cx="7600758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p9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9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85" name="Google Shape;58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25" y="726025"/>
            <a:ext cx="7653908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3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Color Main In DashBoard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850" y="626200"/>
            <a:ext cx="5700566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9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9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92" name="Google Shape;59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9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9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599" name="Google Shape;5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250" y="307675"/>
            <a:ext cx="4310825" cy="43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Google Shape;604;p9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9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HR Manager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06" name="Google Shape;60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8206058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1" name="Google Shape;611;p9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9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13" name="Google Shape;6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0758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9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9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20" name="Google Shape;6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6746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5" name="Google Shape;625;p9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9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27" name="Google Shape;6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313685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2" name="Google Shape;632;p10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10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34" name="Google Shape;6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5675342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10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10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41" name="Google Shape;64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6477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p10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10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48" name="Google Shape;64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4572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10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10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55" name="Google Shape;65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6477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3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3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5675"/>
            <a:ext cx="7600758" cy="42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0" name="Google Shape;660;p104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104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Management Project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62" name="Google Shape;6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25" y="715675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105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105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Training and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69" name="Google Shape;669;p105"/>
          <p:cNvPicPr preferRelativeResize="0"/>
          <p:nvPr/>
        </p:nvPicPr>
        <p:blipFill rotWithShape="1">
          <a:blip r:embed="rId3">
            <a:alphaModFix/>
          </a:blip>
          <a:srcRect b="12427" l="0" r="0" t="13112"/>
          <a:stretch/>
        </p:blipFill>
        <p:spPr>
          <a:xfrm>
            <a:off x="848738" y="672700"/>
            <a:ext cx="7446523" cy="415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106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106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Training and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76" name="Google Shape;67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00" y="619925"/>
            <a:ext cx="6445652" cy="44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107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107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Training and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83" name="Google Shape;6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0" y="660950"/>
            <a:ext cx="7600755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108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108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Training and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90" name="Google Shape;69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00" y="715675"/>
            <a:ext cx="8414399" cy="42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5" name="Google Shape;695;p109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109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Training and Development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697" name="Google Shape;69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150" y="715650"/>
            <a:ext cx="6745815" cy="4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2" name="Google Shape;702;p110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110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704" name="Google Shape;70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725" y="434051"/>
            <a:ext cx="5966899" cy="4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709;p111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111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711" name="Google Shape;71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550" y="412800"/>
            <a:ext cx="5966899" cy="4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6" name="Google Shape;716;p112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112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Employee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33"/>
          <p:cNvCxnSpPr/>
          <p:nvPr/>
        </p:nvCxnSpPr>
        <p:spPr>
          <a:xfrm>
            <a:off x="373975" y="532375"/>
            <a:ext cx="82686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33"/>
          <p:cNvSpPr txBox="1"/>
          <p:nvPr/>
        </p:nvSpPr>
        <p:spPr>
          <a:xfrm>
            <a:off x="373975" y="132175"/>
            <a:ext cx="415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1"/>
                </a:solidFill>
              </a:rPr>
              <a:t>DashBoard</a:t>
            </a:r>
            <a:r>
              <a:rPr lang="vi" sz="1600"/>
              <a:t> - </a:t>
            </a:r>
            <a:r>
              <a:rPr lang="vi" sz="1600">
                <a:solidFill>
                  <a:srgbClr val="FF0000"/>
                </a:solidFill>
              </a:rPr>
              <a:t>Director - Strategic Alignment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75" y="310025"/>
            <a:ext cx="5718825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